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93" r:id="rId3"/>
    <p:sldId id="294" r:id="rId4"/>
    <p:sldId id="304" r:id="rId5"/>
    <p:sldId id="295" r:id="rId6"/>
    <p:sldId id="301" r:id="rId7"/>
    <p:sldId id="296" r:id="rId8"/>
    <p:sldId id="305" r:id="rId9"/>
    <p:sldId id="30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03"/>
  </p:normalViewPr>
  <p:slideViewPr>
    <p:cSldViewPr snapToGrid="0" snapToObjects="1">
      <p:cViewPr varScale="1">
        <p:scale>
          <a:sx n="114" d="100"/>
          <a:sy n="11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8131FD-3D0F-BF41-9788-0FC3D02BC1B4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1C740C-38C9-534C-81F1-8E7694C00CA7}">
      <dgm:prSet phldrT="[Text]" custT="1"/>
      <dgm:spPr/>
      <dgm:t>
        <a:bodyPr/>
        <a:lstStyle/>
        <a:p>
          <a:r>
            <a:rPr lang="en-US" sz="2400" dirty="0"/>
            <a:t>Rest/Activity Modification.</a:t>
          </a:r>
        </a:p>
        <a:p>
          <a:r>
            <a:rPr lang="en-US" sz="2400" dirty="0"/>
            <a:t>Analgesia: NSAID, cold compress</a:t>
          </a:r>
        </a:p>
        <a:p>
          <a:r>
            <a:rPr lang="en-US" sz="2400" dirty="0"/>
            <a:t>Self Physio: If tight. ECCENTRIC. 12 weeks *.</a:t>
          </a:r>
        </a:p>
        <a:p>
          <a:r>
            <a:rPr lang="en-US" sz="2400" dirty="0"/>
            <a:t>Orthotics – change trainers</a:t>
          </a:r>
        </a:p>
      </dgm:t>
    </dgm:pt>
    <dgm:pt modelId="{CB2A2610-2DB1-0243-83FF-B42C3FE461FA}" type="parTrans" cxnId="{C91173FC-35D9-6442-B596-432A5AB1E638}">
      <dgm:prSet/>
      <dgm:spPr/>
      <dgm:t>
        <a:bodyPr/>
        <a:lstStyle/>
        <a:p>
          <a:endParaRPr lang="en-US"/>
        </a:p>
      </dgm:t>
    </dgm:pt>
    <dgm:pt modelId="{A4F7B202-E6F2-F04F-AB40-AB0D0B578DFF}" type="sibTrans" cxnId="{C91173FC-35D9-6442-B596-432A5AB1E638}">
      <dgm:prSet custT="1"/>
      <dgm:spPr/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refer</a:t>
          </a:r>
          <a:endParaRPr lang="en-US" sz="1600" b="1" dirty="0">
            <a:solidFill>
              <a:srgbClr val="FF0000"/>
            </a:solidFill>
          </a:endParaRPr>
        </a:p>
      </dgm:t>
    </dgm:pt>
    <dgm:pt modelId="{CEA2EDB9-2D2F-1D4B-AEB1-3C7E15BEED3B}">
      <dgm:prSet phldrT="[Text]"/>
      <dgm:spPr/>
      <dgm:t>
        <a:bodyPr/>
        <a:lstStyle/>
        <a:p>
          <a:r>
            <a:rPr lang="en-US" dirty="0"/>
            <a:t>Formal  Physio – </a:t>
          </a:r>
          <a:r>
            <a:rPr lang="en-US" dirty="0" err="1"/>
            <a:t>kinesiotape</a:t>
          </a:r>
          <a:r>
            <a:rPr lang="en-US" dirty="0"/>
            <a:t>, deep frictional massage?</a:t>
          </a:r>
        </a:p>
        <a:p>
          <a:r>
            <a:rPr lang="en-US" dirty="0">
              <a:solidFill>
                <a:srgbClr val="FFFF00"/>
              </a:solidFill>
            </a:rPr>
            <a:t>Shock wave</a:t>
          </a:r>
        </a:p>
        <a:p>
          <a:r>
            <a:rPr lang="en-US" dirty="0"/>
            <a:t>Injections</a:t>
          </a:r>
        </a:p>
        <a:p>
          <a:r>
            <a:rPr lang="en-US" dirty="0"/>
            <a:t>Night splints?</a:t>
          </a:r>
        </a:p>
      </dgm:t>
    </dgm:pt>
    <dgm:pt modelId="{A72FA907-CD1E-8741-8ADF-9AFE89ADC47A}" type="parTrans" cxnId="{67F482D5-F8AB-5143-B9D8-607189FA26C8}">
      <dgm:prSet/>
      <dgm:spPr/>
      <dgm:t>
        <a:bodyPr/>
        <a:lstStyle/>
        <a:p>
          <a:endParaRPr lang="en-US"/>
        </a:p>
      </dgm:t>
    </dgm:pt>
    <dgm:pt modelId="{E5F3D708-31B3-F240-B145-7ECB2B1EA075}" type="sibTrans" cxnId="{67F482D5-F8AB-5143-B9D8-607189FA26C8}">
      <dgm:prSet/>
      <dgm:spPr/>
      <dgm:t>
        <a:bodyPr/>
        <a:lstStyle/>
        <a:p>
          <a:endParaRPr lang="en-US"/>
        </a:p>
      </dgm:t>
    </dgm:pt>
    <dgm:pt modelId="{E7EF83B9-ED4C-2748-9579-B8C146BAA028}">
      <dgm:prSet phldrT="[Text]"/>
      <dgm:spPr/>
      <dgm:t>
        <a:bodyPr/>
        <a:lstStyle/>
        <a:p>
          <a:r>
            <a:rPr lang="en-US" dirty="0" err="1"/>
            <a:t>Gastroc</a:t>
          </a:r>
          <a:r>
            <a:rPr lang="en-US" dirty="0"/>
            <a:t> release</a:t>
          </a:r>
        </a:p>
        <a:p>
          <a:r>
            <a:rPr lang="en-US" dirty="0"/>
            <a:t>Tendon Debridement +/- FHL transfer</a:t>
          </a:r>
        </a:p>
        <a:p>
          <a:endParaRPr lang="en-US" dirty="0"/>
        </a:p>
      </dgm:t>
    </dgm:pt>
    <dgm:pt modelId="{D8B46839-3057-034A-88ED-58009318554F}" type="parTrans" cxnId="{33D2A682-44E1-2D45-A1B7-5D7CD9F627C2}">
      <dgm:prSet/>
      <dgm:spPr/>
      <dgm:t>
        <a:bodyPr/>
        <a:lstStyle/>
        <a:p>
          <a:endParaRPr lang="en-US"/>
        </a:p>
      </dgm:t>
    </dgm:pt>
    <dgm:pt modelId="{4433A7DD-A640-5542-8A64-41F490722263}" type="sibTrans" cxnId="{33D2A682-44E1-2D45-A1B7-5D7CD9F627C2}">
      <dgm:prSet/>
      <dgm:spPr/>
      <dgm:t>
        <a:bodyPr/>
        <a:lstStyle/>
        <a:p>
          <a:endParaRPr lang="en-US"/>
        </a:p>
      </dgm:t>
    </dgm:pt>
    <dgm:pt modelId="{E879E1BB-56A0-D845-9175-9D53FD815242}" type="pres">
      <dgm:prSet presAssocID="{598131FD-3D0F-BF41-9788-0FC3D02BC1B4}" presName="Name0" presStyleCnt="0">
        <dgm:presLayoutVars>
          <dgm:dir/>
          <dgm:resizeHandles val="exact"/>
        </dgm:presLayoutVars>
      </dgm:prSet>
      <dgm:spPr/>
    </dgm:pt>
    <dgm:pt modelId="{0FACD612-E16D-F149-9D6F-6E1F0F59E457}" type="pres">
      <dgm:prSet presAssocID="{161C740C-38C9-534C-81F1-8E7694C00CA7}" presName="node" presStyleLbl="node1" presStyleIdx="0" presStyleCnt="3" custScaleX="152857" custScaleY="224735" custLinFactY="-4727" custLinFactNeighborX="-234" custLinFactNeighborY="-100000">
        <dgm:presLayoutVars>
          <dgm:bulletEnabled val="1"/>
        </dgm:presLayoutVars>
      </dgm:prSet>
      <dgm:spPr/>
    </dgm:pt>
    <dgm:pt modelId="{6720A739-8F73-9542-B4EA-4FC3945263CE}" type="pres">
      <dgm:prSet presAssocID="{A4F7B202-E6F2-F04F-AB40-AB0D0B578DFF}" presName="sibTrans" presStyleLbl="sibTrans2D1" presStyleIdx="0" presStyleCnt="2" custAng="118235" custScaleX="189472"/>
      <dgm:spPr/>
    </dgm:pt>
    <dgm:pt modelId="{7A0370F1-58A7-964D-AB7F-8C0205AA5DB9}" type="pres">
      <dgm:prSet presAssocID="{A4F7B202-E6F2-F04F-AB40-AB0D0B578DFF}" presName="connectorText" presStyleLbl="sibTrans2D1" presStyleIdx="0" presStyleCnt="2"/>
      <dgm:spPr/>
    </dgm:pt>
    <dgm:pt modelId="{93FBD902-3470-1946-A776-C9B3F20FDF75}" type="pres">
      <dgm:prSet presAssocID="{CEA2EDB9-2D2F-1D4B-AEB1-3C7E15BEED3B}" presName="node" presStyleLbl="node1" presStyleIdx="1" presStyleCnt="3" custScaleX="173372" custScaleY="200244" custLinFactNeighborX="19653" custLinFactNeighborY="18506">
        <dgm:presLayoutVars>
          <dgm:bulletEnabled val="1"/>
        </dgm:presLayoutVars>
      </dgm:prSet>
      <dgm:spPr/>
    </dgm:pt>
    <dgm:pt modelId="{01A6CAA7-DFC0-DC47-9AEA-490F43FE3941}" type="pres">
      <dgm:prSet presAssocID="{E5F3D708-31B3-F240-B145-7ECB2B1EA075}" presName="sibTrans" presStyleLbl="sibTrans2D1" presStyleIdx="1" presStyleCnt="2"/>
      <dgm:spPr/>
    </dgm:pt>
    <dgm:pt modelId="{5B09E9EA-011F-5546-A8CA-1CF9466B68E2}" type="pres">
      <dgm:prSet presAssocID="{E5F3D708-31B3-F240-B145-7ECB2B1EA075}" presName="connectorText" presStyleLbl="sibTrans2D1" presStyleIdx="1" presStyleCnt="2"/>
      <dgm:spPr/>
    </dgm:pt>
    <dgm:pt modelId="{71DE65C6-0577-8840-A9FC-057E590777CA}" type="pres">
      <dgm:prSet presAssocID="{E7EF83B9-ED4C-2748-9579-B8C146BAA028}" presName="node" presStyleLbl="node1" presStyleIdx="2" presStyleCnt="3" custScaleX="101292" custScaleY="165473" custLinFactNeighborX="-7450" custLinFactNeighborY="15508">
        <dgm:presLayoutVars>
          <dgm:bulletEnabled val="1"/>
        </dgm:presLayoutVars>
      </dgm:prSet>
      <dgm:spPr/>
    </dgm:pt>
  </dgm:ptLst>
  <dgm:cxnLst>
    <dgm:cxn modelId="{CF392813-DA9D-E341-A03C-DC24BA35B13C}" type="presOf" srcId="{A4F7B202-E6F2-F04F-AB40-AB0D0B578DFF}" destId="{6720A739-8F73-9542-B4EA-4FC3945263CE}" srcOrd="0" destOrd="0" presId="urn:microsoft.com/office/officeart/2005/8/layout/process1"/>
    <dgm:cxn modelId="{F284E92C-17EB-B347-8BFD-4BEE1FEE61D8}" type="presOf" srcId="{161C740C-38C9-534C-81F1-8E7694C00CA7}" destId="{0FACD612-E16D-F149-9D6F-6E1F0F59E457}" srcOrd="0" destOrd="0" presId="urn:microsoft.com/office/officeart/2005/8/layout/process1"/>
    <dgm:cxn modelId="{D78D7933-B5E2-BB4D-9BF7-1D0FC9C5B886}" type="presOf" srcId="{E7EF83B9-ED4C-2748-9579-B8C146BAA028}" destId="{71DE65C6-0577-8840-A9FC-057E590777CA}" srcOrd="0" destOrd="0" presId="urn:microsoft.com/office/officeart/2005/8/layout/process1"/>
    <dgm:cxn modelId="{B4425E6F-B1C6-FD4B-9B7E-F931D9AED790}" type="presOf" srcId="{A4F7B202-E6F2-F04F-AB40-AB0D0B578DFF}" destId="{7A0370F1-58A7-964D-AB7F-8C0205AA5DB9}" srcOrd="1" destOrd="0" presId="urn:microsoft.com/office/officeart/2005/8/layout/process1"/>
    <dgm:cxn modelId="{33D2A682-44E1-2D45-A1B7-5D7CD9F627C2}" srcId="{598131FD-3D0F-BF41-9788-0FC3D02BC1B4}" destId="{E7EF83B9-ED4C-2748-9579-B8C146BAA028}" srcOrd="2" destOrd="0" parTransId="{D8B46839-3057-034A-88ED-58009318554F}" sibTransId="{4433A7DD-A640-5542-8A64-41F490722263}"/>
    <dgm:cxn modelId="{80DC3D9E-C4C8-5D48-BFB4-4A66EB1573DD}" type="presOf" srcId="{598131FD-3D0F-BF41-9788-0FC3D02BC1B4}" destId="{E879E1BB-56A0-D845-9175-9D53FD815242}" srcOrd="0" destOrd="0" presId="urn:microsoft.com/office/officeart/2005/8/layout/process1"/>
    <dgm:cxn modelId="{7A585AB1-66D5-714C-B740-76E644C2E4F0}" type="presOf" srcId="{E5F3D708-31B3-F240-B145-7ECB2B1EA075}" destId="{01A6CAA7-DFC0-DC47-9AEA-490F43FE3941}" srcOrd="0" destOrd="0" presId="urn:microsoft.com/office/officeart/2005/8/layout/process1"/>
    <dgm:cxn modelId="{D45448C5-4CFA-A243-8FAB-FD47D9F90B49}" type="presOf" srcId="{CEA2EDB9-2D2F-1D4B-AEB1-3C7E15BEED3B}" destId="{93FBD902-3470-1946-A776-C9B3F20FDF75}" srcOrd="0" destOrd="0" presId="urn:microsoft.com/office/officeart/2005/8/layout/process1"/>
    <dgm:cxn modelId="{67F482D5-F8AB-5143-B9D8-607189FA26C8}" srcId="{598131FD-3D0F-BF41-9788-0FC3D02BC1B4}" destId="{CEA2EDB9-2D2F-1D4B-AEB1-3C7E15BEED3B}" srcOrd="1" destOrd="0" parTransId="{A72FA907-CD1E-8741-8ADF-9AFE89ADC47A}" sibTransId="{E5F3D708-31B3-F240-B145-7ECB2B1EA075}"/>
    <dgm:cxn modelId="{D719E9EB-2CAE-3549-910A-5F04C2617217}" type="presOf" srcId="{E5F3D708-31B3-F240-B145-7ECB2B1EA075}" destId="{5B09E9EA-011F-5546-A8CA-1CF9466B68E2}" srcOrd="1" destOrd="0" presId="urn:microsoft.com/office/officeart/2005/8/layout/process1"/>
    <dgm:cxn modelId="{C91173FC-35D9-6442-B596-432A5AB1E638}" srcId="{598131FD-3D0F-BF41-9788-0FC3D02BC1B4}" destId="{161C740C-38C9-534C-81F1-8E7694C00CA7}" srcOrd="0" destOrd="0" parTransId="{CB2A2610-2DB1-0243-83FF-B42C3FE461FA}" sibTransId="{A4F7B202-E6F2-F04F-AB40-AB0D0B578DFF}"/>
    <dgm:cxn modelId="{1E9D817E-8FEB-FE47-BBA9-3F2D0C55BD92}" type="presParOf" srcId="{E879E1BB-56A0-D845-9175-9D53FD815242}" destId="{0FACD612-E16D-F149-9D6F-6E1F0F59E457}" srcOrd="0" destOrd="0" presId="urn:microsoft.com/office/officeart/2005/8/layout/process1"/>
    <dgm:cxn modelId="{C0BE4668-3856-D648-A85F-DB070390BDE1}" type="presParOf" srcId="{E879E1BB-56A0-D845-9175-9D53FD815242}" destId="{6720A739-8F73-9542-B4EA-4FC3945263CE}" srcOrd="1" destOrd="0" presId="urn:microsoft.com/office/officeart/2005/8/layout/process1"/>
    <dgm:cxn modelId="{A21AD49A-8DF0-6E4C-9F2C-E90879E8B1D2}" type="presParOf" srcId="{6720A739-8F73-9542-B4EA-4FC3945263CE}" destId="{7A0370F1-58A7-964D-AB7F-8C0205AA5DB9}" srcOrd="0" destOrd="0" presId="urn:microsoft.com/office/officeart/2005/8/layout/process1"/>
    <dgm:cxn modelId="{8F6FCDB5-9DD8-3240-9415-01C7A8D7F720}" type="presParOf" srcId="{E879E1BB-56A0-D845-9175-9D53FD815242}" destId="{93FBD902-3470-1946-A776-C9B3F20FDF75}" srcOrd="2" destOrd="0" presId="urn:microsoft.com/office/officeart/2005/8/layout/process1"/>
    <dgm:cxn modelId="{14B07D7D-CCD9-1F49-B1BF-6A8A6AB5B6D0}" type="presParOf" srcId="{E879E1BB-56A0-D845-9175-9D53FD815242}" destId="{01A6CAA7-DFC0-DC47-9AEA-490F43FE3941}" srcOrd="3" destOrd="0" presId="urn:microsoft.com/office/officeart/2005/8/layout/process1"/>
    <dgm:cxn modelId="{5CB9F283-3F83-D34A-A279-4A877719BA11}" type="presParOf" srcId="{01A6CAA7-DFC0-DC47-9AEA-490F43FE3941}" destId="{5B09E9EA-011F-5546-A8CA-1CF9466B68E2}" srcOrd="0" destOrd="0" presId="urn:microsoft.com/office/officeart/2005/8/layout/process1"/>
    <dgm:cxn modelId="{EFE9119E-451F-AC43-BB95-9F273B1A14E6}" type="presParOf" srcId="{E879E1BB-56A0-D845-9175-9D53FD815242}" destId="{71DE65C6-0577-8840-A9FC-057E590777C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8131FD-3D0F-BF41-9788-0FC3D02BC1B4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1C740C-38C9-534C-81F1-8E7694C00CA7}">
      <dgm:prSet phldrT="[Text]" custT="1"/>
      <dgm:spPr/>
      <dgm:t>
        <a:bodyPr/>
        <a:lstStyle/>
        <a:p>
          <a:r>
            <a:rPr lang="en-US" sz="2400" dirty="0"/>
            <a:t>Rest/Activity Modification. BOOT 6 weeks.</a:t>
          </a:r>
        </a:p>
        <a:p>
          <a:r>
            <a:rPr lang="en-US" sz="2400" dirty="0"/>
            <a:t>Analgesia: NSAID, cold compress</a:t>
          </a:r>
        </a:p>
        <a:p>
          <a:r>
            <a:rPr lang="en-US" sz="2400" dirty="0"/>
            <a:t>Self Physio: Eccentric. LESS EFFECTIVE (90 vs 30%)</a:t>
          </a:r>
        </a:p>
        <a:p>
          <a:r>
            <a:rPr lang="en-US" sz="2400" dirty="0"/>
            <a:t>Orthotics - heel lift. </a:t>
          </a:r>
        </a:p>
      </dgm:t>
    </dgm:pt>
    <dgm:pt modelId="{CB2A2610-2DB1-0243-83FF-B42C3FE461FA}" type="parTrans" cxnId="{C91173FC-35D9-6442-B596-432A5AB1E638}">
      <dgm:prSet/>
      <dgm:spPr/>
      <dgm:t>
        <a:bodyPr/>
        <a:lstStyle/>
        <a:p>
          <a:endParaRPr lang="en-US"/>
        </a:p>
      </dgm:t>
    </dgm:pt>
    <dgm:pt modelId="{A4F7B202-E6F2-F04F-AB40-AB0D0B578DFF}" type="sibTrans" cxnId="{C91173FC-35D9-6442-B596-432A5AB1E638}">
      <dgm:prSet/>
      <dgm:spPr/>
      <dgm:t>
        <a:bodyPr/>
        <a:lstStyle/>
        <a:p>
          <a:endParaRPr lang="en-US"/>
        </a:p>
      </dgm:t>
    </dgm:pt>
    <dgm:pt modelId="{CEA2EDB9-2D2F-1D4B-AEB1-3C7E15BEED3B}">
      <dgm:prSet phldrT="[Text]"/>
      <dgm:spPr/>
      <dgm:t>
        <a:bodyPr/>
        <a:lstStyle/>
        <a:p>
          <a:r>
            <a:rPr lang="en-US" dirty="0"/>
            <a:t>Formal  Physio</a:t>
          </a:r>
        </a:p>
        <a:p>
          <a:r>
            <a:rPr lang="en-US" dirty="0"/>
            <a:t>Shock wave –LESS but still EFFECTIVE</a:t>
          </a:r>
        </a:p>
        <a:p>
          <a:r>
            <a:rPr lang="en-US" dirty="0"/>
            <a:t>Injections?</a:t>
          </a:r>
        </a:p>
      </dgm:t>
    </dgm:pt>
    <dgm:pt modelId="{A72FA907-CD1E-8741-8ADF-9AFE89ADC47A}" type="parTrans" cxnId="{67F482D5-F8AB-5143-B9D8-607189FA26C8}">
      <dgm:prSet/>
      <dgm:spPr/>
      <dgm:t>
        <a:bodyPr/>
        <a:lstStyle/>
        <a:p>
          <a:endParaRPr lang="en-US"/>
        </a:p>
      </dgm:t>
    </dgm:pt>
    <dgm:pt modelId="{E5F3D708-31B3-F240-B145-7ECB2B1EA075}" type="sibTrans" cxnId="{67F482D5-F8AB-5143-B9D8-607189FA26C8}">
      <dgm:prSet/>
      <dgm:spPr/>
      <dgm:t>
        <a:bodyPr/>
        <a:lstStyle/>
        <a:p>
          <a:endParaRPr lang="en-US"/>
        </a:p>
      </dgm:t>
    </dgm:pt>
    <dgm:pt modelId="{E7EF83B9-ED4C-2748-9579-B8C146BAA028}">
      <dgm:prSet phldrT="[Text]"/>
      <dgm:spPr/>
      <dgm:t>
        <a:bodyPr/>
        <a:lstStyle/>
        <a:p>
          <a:r>
            <a:rPr lang="en-US" dirty="0" err="1"/>
            <a:t>Gastroc</a:t>
          </a:r>
          <a:r>
            <a:rPr lang="en-US" dirty="0"/>
            <a:t> release</a:t>
          </a:r>
        </a:p>
        <a:p>
          <a:endParaRPr lang="en-US" dirty="0"/>
        </a:p>
        <a:p>
          <a:r>
            <a:rPr lang="en-US" dirty="0"/>
            <a:t>Open/</a:t>
          </a:r>
          <a:r>
            <a:rPr lang="en-US" dirty="0" err="1"/>
            <a:t>Arth</a:t>
          </a:r>
          <a:r>
            <a:rPr lang="en-US" dirty="0"/>
            <a:t>  </a:t>
          </a:r>
          <a:r>
            <a:rPr lang="en-US" dirty="0" err="1"/>
            <a:t>haglunds</a:t>
          </a:r>
          <a:r>
            <a:rPr lang="en-US" dirty="0"/>
            <a:t> debridement.</a:t>
          </a:r>
        </a:p>
      </dgm:t>
    </dgm:pt>
    <dgm:pt modelId="{D8B46839-3057-034A-88ED-58009318554F}" type="parTrans" cxnId="{33D2A682-44E1-2D45-A1B7-5D7CD9F627C2}">
      <dgm:prSet/>
      <dgm:spPr/>
      <dgm:t>
        <a:bodyPr/>
        <a:lstStyle/>
        <a:p>
          <a:endParaRPr lang="en-US"/>
        </a:p>
      </dgm:t>
    </dgm:pt>
    <dgm:pt modelId="{4433A7DD-A640-5542-8A64-41F490722263}" type="sibTrans" cxnId="{33D2A682-44E1-2D45-A1B7-5D7CD9F627C2}">
      <dgm:prSet/>
      <dgm:spPr/>
      <dgm:t>
        <a:bodyPr/>
        <a:lstStyle/>
        <a:p>
          <a:endParaRPr lang="en-US"/>
        </a:p>
      </dgm:t>
    </dgm:pt>
    <dgm:pt modelId="{9DA5D939-78E2-9945-ACD9-0A0467033936}">
      <dgm:prSet phldrT="[Text]"/>
      <dgm:spPr/>
      <dgm:t>
        <a:bodyPr/>
        <a:lstStyle/>
        <a:p>
          <a:r>
            <a:rPr lang="en-US" dirty="0"/>
            <a:t>DEBRIDEMENT</a:t>
          </a:r>
          <a:r>
            <a:rPr lang="en-US" baseline="0" dirty="0"/>
            <a:t> WITH SPEEDBRIDGE REINSERTION.</a:t>
          </a:r>
        </a:p>
        <a:p>
          <a:endParaRPr lang="en-US" baseline="0" dirty="0"/>
        </a:p>
        <a:p>
          <a:r>
            <a:rPr lang="en-US" baseline="0" dirty="0"/>
            <a:t>ZADEK</a:t>
          </a:r>
          <a:endParaRPr lang="en-US" dirty="0"/>
        </a:p>
      </dgm:t>
    </dgm:pt>
    <dgm:pt modelId="{A24CA073-39D5-F146-9918-663C247135CD}" type="parTrans" cxnId="{E6FED001-3B68-3841-8EB5-B11C50E0867D}">
      <dgm:prSet/>
      <dgm:spPr/>
      <dgm:t>
        <a:bodyPr/>
        <a:lstStyle/>
        <a:p>
          <a:endParaRPr lang="en-US"/>
        </a:p>
      </dgm:t>
    </dgm:pt>
    <dgm:pt modelId="{F81020F1-F52E-B549-957B-8A9299552022}" type="sibTrans" cxnId="{E6FED001-3B68-3841-8EB5-B11C50E0867D}">
      <dgm:prSet/>
      <dgm:spPr/>
      <dgm:t>
        <a:bodyPr/>
        <a:lstStyle/>
        <a:p>
          <a:endParaRPr lang="en-US"/>
        </a:p>
      </dgm:t>
    </dgm:pt>
    <dgm:pt modelId="{E879E1BB-56A0-D845-9175-9D53FD815242}" type="pres">
      <dgm:prSet presAssocID="{598131FD-3D0F-BF41-9788-0FC3D02BC1B4}" presName="Name0" presStyleCnt="0">
        <dgm:presLayoutVars>
          <dgm:dir/>
          <dgm:resizeHandles val="exact"/>
        </dgm:presLayoutVars>
      </dgm:prSet>
      <dgm:spPr/>
    </dgm:pt>
    <dgm:pt modelId="{0FACD612-E16D-F149-9D6F-6E1F0F59E457}" type="pres">
      <dgm:prSet presAssocID="{161C740C-38C9-534C-81F1-8E7694C00CA7}" presName="node" presStyleLbl="node1" presStyleIdx="0" presStyleCnt="4" custLinFactNeighborX="-2043" custLinFactNeighborY="40709">
        <dgm:presLayoutVars>
          <dgm:bulletEnabled val="1"/>
        </dgm:presLayoutVars>
      </dgm:prSet>
      <dgm:spPr/>
    </dgm:pt>
    <dgm:pt modelId="{6720A739-8F73-9542-B4EA-4FC3945263CE}" type="pres">
      <dgm:prSet presAssocID="{A4F7B202-E6F2-F04F-AB40-AB0D0B578DFF}" presName="sibTrans" presStyleLbl="sibTrans2D1" presStyleIdx="0" presStyleCnt="3"/>
      <dgm:spPr/>
    </dgm:pt>
    <dgm:pt modelId="{7A0370F1-58A7-964D-AB7F-8C0205AA5DB9}" type="pres">
      <dgm:prSet presAssocID="{A4F7B202-E6F2-F04F-AB40-AB0D0B578DFF}" presName="connectorText" presStyleLbl="sibTrans2D1" presStyleIdx="0" presStyleCnt="3"/>
      <dgm:spPr/>
    </dgm:pt>
    <dgm:pt modelId="{93FBD902-3470-1946-A776-C9B3F20FDF75}" type="pres">
      <dgm:prSet presAssocID="{CEA2EDB9-2D2F-1D4B-AEB1-3C7E15BEED3B}" presName="node" presStyleLbl="node1" presStyleIdx="1" presStyleCnt="4" custLinFactNeighborX="4085" custLinFactNeighborY="40709">
        <dgm:presLayoutVars>
          <dgm:bulletEnabled val="1"/>
        </dgm:presLayoutVars>
      </dgm:prSet>
      <dgm:spPr/>
    </dgm:pt>
    <dgm:pt modelId="{01A6CAA7-DFC0-DC47-9AEA-490F43FE3941}" type="pres">
      <dgm:prSet presAssocID="{E5F3D708-31B3-F240-B145-7ECB2B1EA075}" presName="sibTrans" presStyleLbl="sibTrans2D1" presStyleIdx="1" presStyleCnt="3"/>
      <dgm:spPr/>
    </dgm:pt>
    <dgm:pt modelId="{5B09E9EA-011F-5546-A8CA-1CF9466B68E2}" type="pres">
      <dgm:prSet presAssocID="{E5F3D708-31B3-F240-B145-7ECB2B1EA075}" presName="connectorText" presStyleLbl="sibTrans2D1" presStyleIdx="1" presStyleCnt="3"/>
      <dgm:spPr/>
    </dgm:pt>
    <dgm:pt modelId="{71DE65C6-0577-8840-A9FC-057E590777CA}" type="pres">
      <dgm:prSet presAssocID="{E7EF83B9-ED4C-2748-9579-B8C146BAA028}" presName="node" presStyleLbl="node1" presStyleIdx="2" presStyleCnt="4" custLinFactNeighborX="6128" custLinFactNeighborY="38551">
        <dgm:presLayoutVars>
          <dgm:bulletEnabled val="1"/>
        </dgm:presLayoutVars>
      </dgm:prSet>
      <dgm:spPr/>
    </dgm:pt>
    <dgm:pt modelId="{D96B0766-D15E-054C-88C2-3559B91D3CA7}" type="pres">
      <dgm:prSet presAssocID="{4433A7DD-A640-5542-8A64-41F490722263}" presName="sibTrans" presStyleLbl="sibTrans2D1" presStyleIdx="2" presStyleCnt="3"/>
      <dgm:spPr/>
    </dgm:pt>
    <dgm:pt modelId="{CAF44DBE-93A3-7E42-9920-CD8B953BA28D}" type="pres">
      <dgm:prSet presAssocID="{4433A7DD-A640-5542-8A64-41F490722263}" presName="connectorText" presStyleLbl="sibTrans2D1" presStyleIdx="2" presStyleCnt="3"/>
      <dgm:spPr/>
    </dgm:pt>
    <dgm:pt modelId="{EDF0B123-5471-294E-A5B3-2CF0587D6D1D}" type="pres">
      <dgm:prSet presAssocID="{9DA5D939-78E2-9945-ACD9-0A0467033936}" presName="node" presStyleLbl="node1" presStyleIdx="3" presStyleCnt="4" custLinFactNeighborX="5678" custLinFactNeighborY="35087">
        <dgm:presLayoutVars>
          <dgm:bulletEnabled val="1"/>
        </dgm:presLayoutVars>
      </dgm:prSet>
      <dgm:spPr/>
    </dgm:pt>
  </dgm:ptLst>
  <dgm:cxnLst>
    <dgm:cxn modelId="{E6FED001-3B68-3841-8EB5-B11C50E0867D}" srcId="{598131FD-3D0F-BF41-9788-0FC3D02BC1B4}" destId="{9DA5D939-78E2-9945-ACD9-0A0467033936}" srcOrd="3" destOrd="0" parTransId="{A24CA073-39D5-F146-9918-663C247135CD}" sibTransId="{F81020F1-F52E-B549-957B-8A9299552022}"/>
    <dgm:cxn modelId="{D410A809-3CB0-B243-88B4-E20F258133BB}" type="presOf" srcId="{E5F3D708-31B3-F240-B145-7ECB2B1EA075}" destId="{5B09E9EA-011F-5546-A8CA-1CF9466B68E2}" srcOrd="1" destOrd="0" presId="urn:microsoft.com/office/officeart/2005/8/layout/process1"/>
    <dgm:cxn modelId="{6C84553F-EE87-1E42-8DC2-551073C18C71}" type="presOf" srcId="{CEA2EDB9-2D2F-1D4B-AEB1-3C7E15BEED3B}" destId="{93FBD902-3470-1946-A776-C9B3F20FDF75}" srcOrd="0" destOrd="0" presId="urn:microsoft.com/office/officeart/2005/8/layout/process1"/>
    <dgm:cxn modelId="{EA21DE3F-06B7-4B40-927C-6CC981CA1520}" type="presOf" srcId="{E5F3D708-31B3-F240-B145-7ECB2B1EA075}" destId="{01A6CAA7-DFC0-DC47-9AEA-490F43FE3941}" srcOrd="0" destOrd="0" presId="urn:microsoft.com/office/officeart/2005/8/layout/process1"/>
    <dgm:cxn modelId="{C69DA251-5402-4D47-B916-1535C06D4329}" type="presOf" srcId="{A4F7B202-E6F2-F04F-AB40-AB0D0B578DFF}" destId="{7A0370F1-58A7-964D-AB7F-8C0205AA5DB9}" srcOrd="1" destOrd="0" presId="urn:microsoft.com/office/officeart/2005/8/layout/process1"/>
    <dgm:cxn modelId="{F35B1A5F-4B7D-D048-BD7C-B265AD99722B}" type="presOf" srcId="{9DA5D939-78E2-9945-ACD9-0A0467033936}" destId="{EDF0B123-5471-294E-A5B3-2CF0587D6D1D}" srcOrd="0" destOrd="0" presId="urn:microsoft.com/office/officeart/2005/8/layout/process1"/>
    <dgm:cxn modelId="{33D2A682-44E1-2D45-A1B7-5D7CD9F627C2}" srcId="{598131FD-3D0F-BF41-9788-0FC3D02BC1B4}" destId="{E7EF83B9-ED4C-2748-9579-B8C146BAA028}" srcOrd="2" destOrd="0" parTransId="{D8B46839-3057-034A-88ED-58009318554F}" sibTransId="{4433A7DD-A640-5542-8A64-41F490722263}"/>
    <dgm:cxn modelId="{33643C89-8384-6844-8A1E-CBEC1160A807}" type="presOf" srcId="{161C740C-38C9-534C-81F1-8E7694C00CA7}" destId="{0FACD612-E16D-F149-9D6F-6E1F0F59E457}" srcOrd="0" destOrd="0" presId="urn:microsoft.com/office/officeart/2005/8/layout/process1"/>
    <dgm:cxn modelId="{E8FB1099-6E54-D94E-91C0-903AE0574D55}" type="presOf" srcId="{A4F7B202-E6F2-F04F-AB40-AB0D0B578DFF}" destId="{6720A739-8F73-9542-B4EA-4FC3945263CE}" srcOrd="0" destOrd="0" presId="urn:microsoft.com/office/officeart/2005/8/layout/process1"/>
    <dgm:cxn modelId="{0536999D-D89A-414F-B659-5B6E942465BD}" type="presOf" srcId="{4433A7DD-A640-5542-8A64-41F490722263}" destId="{CAF44DBE-93A3-7E42-9920-CD8B953BA28D}" srcOrd="1" destOrd="0" presId="urn:microsoft.com/office/officeart/2005/8/layout/process1"/>
    <dgm:cxn modelId="{694469AC-745F-BE4F-9606-FFEE5ECCE30C}" type="presOf" srcId="{E7EF83B9-ED4C-2748-9579-B8C146BAA028}" destId="{71DE65C6-0577-8840-A9FC-057E590777CA}" srcOrd="0" destOrd="0" presId="urn:microsoft.com/office/officeart/2005/8/layout/process1"/>
    <dgm:cxn modelId="{0917FDCB-F20C-8540-9980-38694001FA46}" type="presOf" srcId="{4433A7DD-A640-5542-8A64-41F490722263}" destId="{D96B0766-D15E-054C-88C2-3559B91D3CA7}" srcOrd="0" destOrd="0" presId="urn:microsoft.com/office/officeart/2005/8/layout/process1"/>
    <dgm:cxn modelId="{67F482D5-F8AB-5143-B9D8-607189FA26C8}" srcId="{598131FD-3D0F-BF41-9788-0FC3D02BC1B4}" destId="{CEA2EDB9-2D2F-1D4B-AEB1-3C7E15BEED3B}" srcOrd="1" destOrd="0" parTransId="{A72FA907-CD1E-8741-8ADF-9AFE89ADC47A}" sibTransId="{E5F3D708-31B3-F240-B145-7ECB2B1EA075}"/>
    <dgm:cxn modelId="{56B4B9EA-056E-3D4F-A517-3E8A888A02F4}" type="presOf" srcId="{598131FD-3D0F-BF41-9788-0FC3D02BC1B4}" destId="{E879E1BB-56A0-D845-9175-9D53FD815242}" srcOrd="0" destOrd="0" presId="urn:microsoft.com/office/officeart/2005/8/layout/process1"/>
    <dgm:cxn modelId="{C91173FC-35D9-6442-B596-432A5AB1E638}" srcId="{598131FD-3D0F-BF41-9788-0FC3D02BC1B4}" destId="{161C740C-38C9-534C-81F1-8E7694C00CA7}" srcOrd="0" destOrd="0" parTransId="{CB2A2610-2DB1-0243-83FF-B42C3FE461FA}" sibTransId="{A4F7B202-E6F2-F04F-AB40-AB0D0B578DFF}"/>
    <dgm:cxn modelId="{3B5BEF0C-8E10-C246-B34D-B1AE1E68886A}" type="presParOf" srcId="{E879E1BB-56A0-D845-9175-9D53FD815242}" destId="{0FACD612-E16D-F149-9D6F-6E1F0F59E457}" srcOrd="0" destOrd="0" presId="urn:microsoft.com/office/officeart/2005/8/layout/process1"/>
    <dgm:cxn modelId="{C5B42DEC-F74E-F043-838E-2BE99F86E37E}" type="presParOf" srcId="{E879E1BB-56A0-D845-9175-9D53FD815242}" destId="{6720A739-8F73-9542-B4EA-4FC3945263CE}" srcOrd="1" destOrd="0" presId="urn:microsoft.com/office/officeart/2005/8/layout/process1"/>
    <dgm:cxn modelId="{6DD14C74-BEBD-A041-95B6-11E1BDC8F2DA}" type="presParOf" srcId="{6720A739-8F73-9542-B4EA-4FC3945263CE}" destId="{7A0370F1-58A7-964D-AB7F-8C0205AA5DB9}" srcOrd="0" destOrd="0" presId="urn:microsoft.com/office/officeart/2005/8/layout/process1"/>
    <dgm:cxn modelId="{D802429E-E691-DF47-B3C4-BE77EFA628F9}" type="presParOf" srcId="{E879E1BB-56A0-D845-9175-9D53FD815242}" destId="{93FBD902-3470-1946-A776-C9B3F20FDF75}" srcOrd="2" destOrd="0" presId="urn:microsoft.com/office/officeart/2005/8/layout/process1"/>
    <dgm:cxn modelId="{55E4F190-8668-0F42-A2B2-84039142B8D6}" type="presParOf" srcId="{E879E1BB-56A0-D845-9175-9D53FD815242}" destId="{01A6CAA7-DFC0-DC47-9AEA-490F43FE3941}" srcOrd="3" destOrd="0" presId="urn:microsoft.com/office/officeart/2005/8/layout/process1"/>
    <dgm:cxn modelId="{B997E861-31FC-4D4E-A6D9-14D8E180B355}" type="presParOf" srcId="{01A6CAA7-DFC0-DC47-9AEA-490F43FE3941}" destId="{5B09E9EA-011F-5546-A8CA-1CF9466B68E2}" srcOrd="0" destOrd="0" presId="urn:microsoft.com/office/officeart/2005/8/layout/process1"/>
    <dgm:cxn modelId="{E826F5B9-C51B-6449-B6B9-44CF89D4DDFE}" type="presParOf" srcId="{E879E1BB-56A0-D845-9175-9D53FD815242}" destId="{71DE65C6-0577-8840-A9FC-057E590777CA}" srcOrd="4" destOrd="0" presId="urn:microsoft.com/office/officeart/2005/8/layout/process1"/>
    <dgm:cxn modelId="{DC512B74-9B3B-1C43-8BCC-C8B06F9C7DB3}" type="presParOf" srcId="{E879E1BB-56A0-D845-9175-9D53FD815242}" destId="{D96B0766-D15E-054C-88C2-3559B91D3CA7}" srcOrd="5" destOrd="0" presId="urn:microsoft.com/office/officeart/2005/8/layout/process1"/>
    <dgm:cxn modelId="{0D1F8A89-6F92-6949-8E32-931F16164326}" type="presParOf" srcId="{D96B0766-D15E-054C-88C2-3559B91D3CA7}" destId="{CAF44DBE-93A3-7E42-9920-CD8B953BA28D}" srcOrd="0" destOrd="0" presId="urn:microsoft.com/office/officeart/2005/8/layout/process1"/>
    <dgm:cxn modelId="{4A33F151-0CD2-3348-B90F-5549EB21AB08}" type="presParOf" srcId="{E879E1BB-56A0-D845-9175-9D53FD815242}" destId="{EDF0B123-5471-294E-A5B3-2CF0587D6D1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CD612-E16D-F149-9D6F-6E1F0F59E457}">
      <dsp:nvSpPr>
        <dsp:cNvPr id="0" name=""/>
        <dsp:cNvSpPr/>
      </dsp:nvSpPr>
      <dsp:spPr>
        <a:xfrm>
          <a:off x="0" y="0"/>
          <a:ext cx="3585258" cy="50899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Rest/Activity Modification.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Analgesia: NSAID, cold compress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Self Physio: If tight. ECCENTRIC. 12 weeks *.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Orthotics – change trainers</a:t>
          </a:r>
        </a:p>
      </dsp:txBody>
      <dsp:txXfrm>
        <a:off x="105009" y="105009"/>
        <a:ext cx="3375240" cy="4879941"/>
      </dsp:txXfrm>
    </dsp:sp>
    <dsp:sp modelId="{6720A739-8F73-9542-B4EA-4FC3945263CE}">
      <dsp:nvSpPr>
        <dsp:cNvPr id="0" name=""/>
        <dsp:cNvSpPr/>
      </dsp:nvSpPr>
      <dsp:spPr>
        <a:xfrm rot="586911">
          <a:off x="3594463" y="2579398"/>
          <a:ext cx="1138308" cy="5816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refer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3595731" y="2680911"/>
        <a:ext cx="963803" cy="349009"/>
      </dsp:txXfrm>
    </dsp:sp>
    <dsp:sp modelId="{93FBD902-3470-1946-A776-C9B3F20FDF75}">
      <dsp:nvSpPr>
        <dsp:cNvPr id="0" name=""/>
        <dsp:cNvSpPr/>
      </dsp:nvSpPr>
      <dsp:spPr>
        <a:xfrm>
          <a:off x="4708285" y="956248"/>
          <a:ext cx="4066437" cy="4535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Formal  Physio – </a:t>
          </a:r>
          <a:r>
            <a:rPr lang="en-US" sz="2700" kern="1200" dirty="0" err="1"/>
            <a:t>kinesiotape</a:t>
          </a:r>
          <a:r>
            <a:rPr lang="en-US" sz="2700" kern="1200" dirty="0"/>
            <a:t>, deep frictional massage?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rgbClr val="FFFF00"/>
              </a:solidFill>
            </a:rPr>
            <a:t>Shock wave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Injections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Night splints?</a:t>
          </a:r>
        </a:p>
      </dsp:txBody>
      <dsp:txXfrm>
        <a:off x="4827387" y="1075350"/>
        <a:ext cx="3828233" cy="4297065"/>
      </dsp:txXfrm>
    </dsp:sp>
    <dsp:sp modelId="{01A6CAA7-DFC0-DC47-9AEA-490F43FE3941}">
      <dsp:nvSpPr>
        <dsp:cNvPr id="0" name=""/>
        <dsp:cNvSpPr/>
      </dsp:nvSpPr>
      <dsp:spPr>
        <a:xfrm rot="21540230">
          <a:off x="8945675" y="2891563"/>
          <a:ext cx="362531" cy="58168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8945683" y="3008845"/>
        <a:ext cx="253772" cy="349009"/>
      </dsp:txXfrm>
    </dsp:sp>
    <dsp:sp modelId="{71DE65C6-0577-8840-A9FC-057E590777CA}">
      <dsp:nvSpPr>
        <dsp:cNvPr id="0" name=""/>
        <dsp:cNvSpPr/>
      </dsp:nvSpPr>
      <dsp:spPr>
        <a:xfrm>
          <a:off x="9458642" y="1282106"/>
          <a:ext cx="2375802" cy="37477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Gastroc</a:t>
          </a:r>
          <a:r>
            <a:rPr lang="en-US" sz="2600" kern="1200" dirty="0"/>
            <a:t> release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Tendon Debridement +/- FHL transfer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9528227" y="1351691"/>
        <a:ext cx="2236632" cy="3608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ACD612-E16D-F149-9D6F-6E1F0F59E457}">
      <dsp:nvSpPr>
        <dsp:cNvPr id="0" name=""/>
        <dsp:cNvSpPr/>
      </dsp:nvSpPr>
      <dsp:spPr>
        <a:xfrm>
          <a:off x="0" y="744252"/>
          <a:ext cx="2152222" cy="51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Rest/Activity Modification. BOOT 6 weeks.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Analgesia: NSAID, cold compress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Self Physio: Eccentric. LESS EFFECTIVE (90 vs 30%)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Orthotics - heel lift. </a:t>
          </a:r>
        </a:p>
      </dsp:txBody>
      <dsp:txXfrm>
        <a:off x="63036" y="807288"/>
        <a:ext cx="2026150" cy="5004240"/>
      </dsp:txXfrm>
    </dsp:sp>
    <dsp:sp modelId="{6720A739-8F73-9542-B4EA-4FC3945263CE}">
      <dsp:nvSpPr>
        <dsp:cNvPr id="0" name=""/>
        <dsp:cNvSpPr/>
      </dsp:nvSpPr>
      <dsp:spPr>
        <a:xfrm>
          <a:off x="2377466" y="3042533"/>
          <a:ext cx="477518" cy="5337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377466" y="3149283"/>
        <a:ext cx="334263" cy="320251"/>
      </dsp:txXfrm>
    </dsp:sp>
    <dsp:sp modelId="{93FBD902-3470-1946-A776-C9B3F20FDF75}">
      <dsp:nvSpPr>
        <dsp:cNvPr id="0" name=""/>
        <dsp:cNvSpPr/>
      </dsp:nvSpPr>
      <dsp:spPr>
        <a:xfrm>
          <a:off x="3053200" y="744252"/>
          <a:ext cx="2152222" cy="51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Formal  Physio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Shock wave –LESS but still EFFECTIVE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Injections?</a:t>
          </a:r>
        </a:p>
      </dsp:txBody>
      <dsp:txXfrm>
        <a:off x="3116236" y="807288"/>
        <a:ext cx="2026150" cy="5004240"/>
      </dsp:txXfrm>
    </dsp:sp>
    <dsp:sp modelId="{01A6CAA7-DFC0-DC47-9AEA-490F43FE3941}">
      <dsp:nvSpPr>
        <dsp:cNvPr id="0" name=""/>
        <dsp:cNvSpPr/>
      </dsp:nvSpPr>
      <dsp:spPr>
        <a:xfrm>
          <a:off x="5425042" y="3042533"/>
          <a:ext cx="465592" cy="5337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5425042" y="3149283"/>
        <a:ext cx="325914" cy="320251"/>
      </dsp:txXfrm>
    </dsp:sp>
    <dsp:sp modelId="{71DE65C6-0577-8840-A9FC-057E590777CA}">
      <dsp:nvSpPr>
        <dsp:cNvPr id="0" name=""/>
        <dsp:cNvSpPr/>
      </dsp:nvSpPr>
      <dsp:spPr>
        <a:xfrm>
          <a:off x="6083899" y="744252"/>
          <a:ext cx="2152222" cy="51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Gastroc</a:t>
          </a:r>
          <a:r>
            <a:rPr lang="en-US" sz="2400" kern="1200" dirty="0"/>
            <a:t> release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Open/</a:t>
          </a:r>
          <a:r>
            <a:rPr lang="en-US" sz="2400" kern="1200" dirty="0" err="1"/>
            <a:t>Arth</a:t>
          </a:r>
          <a:r>
            <a:rPr lang="en-US" sz="2400" kern="1200" dirty="0"/>
            <a:t>  </a:t>
          </a:r>
          <a:r>
            <a:rPr lang="en-US" sz="2400" kern="1200" dirty="0" err="1"/>
            <a:t>haglunds</a:t>
          </a:r>
          <a:r>
            <a:rPr lang="en-US" sz="2400" kern="1200" dirty="0"/>
            <a:t> debridement.</a:t>
          </a:r>
        </a:p>
      </dsp:txBody>
      <dsp:txXfrm>
        <a:off x="6146935" y="807288"/>
        <a:ext cx="2026150" cy="5004240"/>
      </dsp:txXfrm>
    </dsp:sp>
    <dsp:sp modelId="{D96B0766-D15E-054C-88C2-3559B91D3CA7}">
      <dsp:nvSpPr>
        <dsp:cNvPr id="0" name=""/>
        <dsp:cNvSpPr/>
      </dsp:nvSpPr>
      <dsp:spPr>
        <a:xfrm>
          <a:off x="8439385" y="3042533"/>
          <a:ext cx="430919" cy="53375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439385" y="3149283"/>
        <a:ext cx="301643" cy="320251"/>
      </dsp:txXfrm>
    </dsp:sp>
    <dsp:sp modelId="{EDF0B123-5471-294E-A5B3-2CF0587D6D1D}">
      <dsp:nvSpPr>
        <dsp:cNvPr id="0" name=""/>
        <dsp:cNvSpPr/>
      </dsp:nvSpPr>
      <dsp:spPr>
        <a:xfrm>
          <a:off x="9049177" y="744252"/>
          <a:ext cx="2152222" cy="5130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DEBRIDEMENT</a:t>
          </a:r>
          <a:r>
            <a:rPr lang="en-US" sz="2400" kern="1200" baseline="0" dirty="0"/>
            <a:t> WITH SPEEDBRIDGE REINSERTION.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baseline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baseline="0" dirty="0"/>
            <a:t>ZADEK</a:t>
          </a:r>
          <a:endParaRPr lang="en-US" sz="2400" kern="1200" dirty="0"/>
        </a:p>
      </dsp:txBody>
      <dsp:txXfrm>
        <a:off x="9112213" y="807288"/>
        <a:ext cx="2026150" cy="500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92335-64CC-024D-89C9-BA9AC209DD92}" type="datetimeFigureOut">
              <a:rPr lang="en-US" smtClean="0"/>
              <a:t>4/22/21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049BD-716B-5548-8DFD-E9E468791B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8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Treatments very </a:t>
            </a:r>
            <a:r>
              <a:rPr lang="en-US" dirty="0" err="1"/>
              <a:t>differnent</a:t>
            </a:r>
            <a:r>
              <a:rPr lang="is-IS" dirty="0"/>
              <a:t>…</a:t>
            </a:r>
            <a:r>
              <a:rPr lang="is-IS" baseline="0" dirty="0"/>
              <a:t> one responds well to conservative, other less 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B083-EA09-8743-A80C-DE3606FE4F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4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trainers causes </a:t>
            </a:r>
            <a:r>
              <a:rPr lang="en-US" dirty="0" err="1"/>
              <a:t>subtl</a:t>
            </a:r>
            <a:r>
              <a:rPr lang="en-US" dirty="0"/>
              <a:t> </a:t>
            </a:r>
            <a:r>
              <a:rPr lang="en-US" dirty="0" err="1"/>
              <a:t>cavus</a:t>
            </a:r>
            <a:r>
              <a:rPr lang="en-US" dirty="0"/>
              <a:t> or planus</a:t>
            </a:r>
            <a:r>
              <a:rPr lang="en-US" baseline="0" dirty="0"/>
              <a:t> can set it off.</a:t>
            </a:r>
            <a:endParaRPr lang="en-US" dirty="0"/>
          </a:p>
          <a:p>
            <a:endParaRPr lang="en-US" dirty="0"/>
          </a:p>
          <a:p>
            <a:r>
              <a:rPr lang="en-US" dirty="0"/>
              <a:t>NSAIDS – SHORT COURSE.</a:t>
            </a:r>
            <a:r>
              <a:rPr lang="en-US" baseline="0" dirty="0"/>
              <a:t> OFTEN NO INFLAMMATION IN THE TENDINOPATHIC TISSUE.</a:t>
            </a:r>
          </a:p>
          <a:p>
            <a:endParaRPr lang="en-US" baseline="0" dirty="0"/>
          </a:p>
          <a:p>
            <a:r>
              <a:rPr lang="en-US" baseline="0" dirty="0"/>
              <a:t>ESWT:  CAVITATION OF TENDON WITH GEALING RESPONSE,. DYSFUCTION OF NERVE FIBRES.</a:t>
            </a:r>
          </a:p>
          <a:p>
            <a:endParaRPr lang="en-US" baseline="0" dirty="0"/>
          </a:p>
          <a:p>
            <a:r>
              <a:rPr lang="en-US" baseline="0" dirty="0"/>
              <a:t>CORTICOSTEROID INJECTIONS:  VASOCONTRICTIVE AND ANTIINFLAMM. EARLY BENEFOT BUT LATE COMPLICATOJNS. IN GENERAL IT IS FELT THAT RISKS OUTWEIGH BENEFITS.</a:t>
            </a:r>
          </a:p>
          <a:p>
            <a:endParaRPr lang="en-US" baseline="0" dirty="0"/>
          </a:p>
          <a:p>
            <a:r>
              <a:rPr lang="en-US" dirty="0"/>
              <a:t>DRY NEEDLING, AUTOLOGOUS BLOOD – NO GOOD EVIDNECE</a:t>
            </a:r>
          </a:p>
          <a:p>
            <a:endParaRPr lang="en-US" dirty="0"/>
          </a:p>
          <a:p>
            <a:r>
              <a:rPr lang="en-US" dirty="0"/>
              <a:t>PRP: MIXED EVIDENCE </a:t>
            </a:r>
          </a:p>
          <a:p>
            <a:endParaRPr lang="en-US" dirty="0"/>
          </a:p>
          <a:p>
            <a:r>
              <a:rPr lang="en-US" dirty="0"/>
              <a:t>HIGH VOLUME INJECTIONS – VOLUME</a:t>
            </a:r>
            <a:r>
              <a:rPr lang="en-US" baseline="0" dirty="0"/>
              <a:t> OF FLUID DAMAGES NEOVESSELS</a:t>
            </a:r>
            <a:r>
              <a:rPr lang="is-IS" baseline="0" dirty="0"/>
              <a:t>…  MANY STUDIES ALSO HAD STEROID! LIMITED EVIDNECE.</a:t>
            </a:r>
          </a:p>
          <a:p>
            <a:endParaRPr lang="is-IS" baseline="0" dirty="0"/>
          </a:p>
          <a:p>
            <a:r>
              <a:rPr lang="is-IS" baseline="0" dirty="0"/>
              <a:t>PROLOTHERAPY – INTRATENDINOUS DEXTROSE – LOCAL INFLAMM RESPONSE. EVIDNECE ALSO LACKING.</a:t>
            </a:r>
          </a:p>
          <a:p>
            <a:endParaRPr lang="is-IS" baseline="0" dirty="0"/>
          </a:p>
          <a:p>
            <a:r>
              <a:rPr lang="is-IS" baseline="0" dirty="0"/>
              <a:t>SCLEROSANTS INTO VESSELS. FEW STUDEIS, NOT REPRODUCED,</a:t>
            </a:r>
          </a:p>
          <a:p>
            <a:endParaRPr lang="is-IS" baseline="0" dirty="0"/>
          </a:p>
          <a:p>
            <a:r>
              <a:rPr lang="is-IS" baseline="0" dirty="0"/>
              <a:t>KINESIOTAPE, deep frictional massage : limited benefits.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B083-EA09-8743-A80C-DE3606FE4F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2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Boot –avoid prolonged. Makes more stiff.  Good to</a:t>
            </a:r>
            <a:r>
              <a:rPr lang="en-US" baseline="0" dirty="0"/>
              <a:t> rest bursitis when acutely painful.</a:t>
            </a:r>
            <a:endParaRPr lang="en-US" dirty="0"/>
          </a:p>
          <a:p>
            <a:endParaRPr lang="en-US" dirty="0"/>
          </a:p>
          <a:p>
            <a:r>
              <a:rPr lang="en-US" dirty="0"/>
              <a:t>Injections:</a:t>
            </a:r>
            <a:r>
              <a:rPr lang="en-US" baseline="0" dirty="0"/>
              <a:t> </a:t>
            </a:r>
            <a:r>
              <a:rPr lang="en-US" baseline="0" dirty="0" err="1"/>
              <a:t>cotticosteroid</a:t>
            </a:r>
            <a:r>
              <a:rPr lang="en-US" baseline="0" dirty="0"/>
              <a:t> still plagued by ruptures.  PRP for insertional not bad</a:t>
            </a:r>
          </a:p>
          <a:p>
            <a:endParaRPr lang="en-US" baseline="0" dirty="0"/>
          </a:p>
          <a:p>
            <a:r>
              <a:rPr lang="en-US" baseline="0" dirty="0" err="1"/>
              <a:t>Zadek</a:t>
            </a:r>
            <a:r>
              <a:rPr lang="en-US" baseline="0" dirty="0"/>
              <a:t> – reduces </a:t>
            </a:r>
            <a:r>
              <a:rPr lang="en-US" baseline="0" dirty="0" err="1"/>
              <a:t>promeince</a:t>
            </a:r>
            <a:r>
              <a:rPr lang="en-US" baseline="0" dirty="0"/>
              <a:t> and decompresses </a:t>
            </a:r>
            <a:r>
              <a:rPr lang="en-US" baseline="0" dirty="0" err="1"/>
              <a:t>retorcalcenal</a:t>
            </a:r>
            <a:r>
              <a:rPr lang="en-US" baseline="0" dirty="0"/>
              <a:t> bursa.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1B083-EA09-8743-A80C-DE3606FE4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3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42E72-06F4-E146-9CF7-B4B10C2CB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BA144-530F-134E-9A04-EC3CCD2B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66E8A-0C87-EF4B-836B-AD7C31BDD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6872A-B093-1844-B548-BDEFEAC1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1B594-AB22-A147-9193-96279054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05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4ACF-5E44-6E48-8C2F-659640B4D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29AAD-F5D0-C14D-9EF0-8489A411E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BC577-BC84-6B4C-BC48-A80AF9A8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2142E-550D-BD47-9C39-8D46EC0A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D7F4A-7582-C34E-85F7-AB18E711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4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8630DB-096B-1A41-985B-74C0AD9E6B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CC2B4-D65F-9748-B23B-86936D615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EB5DE-A674-6D42-88D7-ACC10780F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037F9-3F55-ED4A-A697-9B9DD1CA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062A5-AF74-F848-92B5-804EC2E4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0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6CC0D-0F7B-1A49-911F-40F221C7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1C909-DDC5-714A-8EB0-7D6A98B4D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4FF81D-A363-6547-9A1C-A84446127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10625-830C-1E46-8B49-8732B74D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ED9AF-6EC4-A541-B974-33A240A2C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61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DDA48-8D3E-6047-80F4-73EC9992C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6CCD7-DFE4-074A-8DBF-8534D4689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D6539-1DFD-944F-AF00-9AD40E7A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5873-759C-D245-8A82-39952D5DD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D1AE1-190D-B04E-8258-83BC7D201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2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747D-6E65-B642-B42B-63F8BE75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7C849-FA0F-6F4E-9FA5-7B58A2A8F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D6611A-C532-5D42-93C5-A5A8DB15B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02B3B-E340-EB41-82BE-A7E1078D5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F6711-49CF-AD4C-8834-C4E24BD2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03846-7C50-094E-BF96-247CD0516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5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E7212-EB0D-8246-A17A-ED90DE32B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C86B7-D7EB-E94D-9AC4-65DFC4783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3B334-ECCE-BF40-9787-00CA18A88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9821E-D634-FB4F-806D-657CC23C2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620C8-B321-D54F-9D6E-F8C3859B5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0DF4D-C4C3-1742-BCA0-25A08487D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C5FB2D-572C-CB40-A5FA-73487042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16440-76B8-0448-951C-0840A8EE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1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805A-513B-524B-AC9A-AC4BEEC27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B1925-C0A1-CE45-8656-5DDB84D4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6C472B-5F08-D64F-910A-8C3B7F92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C9F290-9BCD-D34A-A34E-A84C6C44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2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BA971B-D04F-5C43-B49E-3818B028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2C19C-A49D-E446-BCAA-E103B3936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0C401-AE21-F843-9168-7AAF9E05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1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BCF8F-48CD-C64A-90BF-9A84176E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718BE-3DF8-DE40-AB26-D61E86FD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2FEF-6CA6-5247-AC36-D0BD461C0A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B5DE0-EB6E-6148-8D32-2D9607057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B038F-488B-E643-9A2D-853DD3F9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83632-4E07-8843-80E8-73631CFB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8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4F3AF-CC1E-F74D-9119-498EAB26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CD6B4D-3227-B243-B8DA-E14B4C380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B8F24-F9B7-644C-81BA-9A702E164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65593-EAAF-5044-8B74-A088F8C4B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263F9-C3C7-D746-B64A-69E78DD2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BBC97-1D78-974F-914F-2EBBDB42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3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C1D6E1-A194-9641-A372-FC3E7B694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6A56C-2275-2147-84F5-2410D6EFE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9757B-F266-4F40-8187-0D5485B46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41A2A-22BF-6D4F-B657-A9F509A71CB7}" type="datetimeFigureOut">
              <a:rPr lang="en-US" smtClean="0"/>
              <a:t>4/22/21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999EF5-F737-F948-A203-F2EF566C3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2B2C8-86B4-E94F-A59C-819B89232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A7F3-8C9E-F541-BFBD-7A0035382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0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FE46B-B65F-1E4A-9B08-ABA32F32E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Achilles Tendonitis Algorithm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CFCB7-1021-2146-8ABF-19A5CCB9E6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M </a:t>
            </a:r>
            <a:r>
              <a:rPr lang="en-US" dirty="0" err="1"/>
              <a:t>Welck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57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1189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Achilles Tendonitis – Case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37459"/>
            <a:ext cx="5181600" cy="4351338"/>
          </a:xfrm>
        </p:spPr>
        <p:txBody>
          <a:bodyPr>
            <a:noAutofit/>
          </a:bodyPr>
          <a:lstStyle/>
          <a:p>
            <a:r>
              <a:rPr lang="en-US" sz="3200" dirty="0"/>
              <a:t>55M.  High BMI, DM on metformin.</a:t>
            </a:r>
          </a:p>
          <a:p>
            <a:r>
              <a:rPr lang="en-US" sz="3200" dirty="0"/>
              <a:t>Painful posterior heel 6/12.</a:t>
            </a:r>
          </a:p>
          <a:p>
            <a:r>
              <a:rPr lang="en-US" sz="3200" dirty="0"/>
              <a:t>Gradually noticed bony bump</a:t>
            </a:r>
          </a:p>
          <a:p>
            <a:r>
              <a:rPr lang="en-US" sz="3200" dirty="0"/>
              <a:t>Walking and shoes are painful</a:t>
            </a:r>
          </a:p>
          <a:p>
            <a:r>
              <a:rPr lang="en-US" sz="3200" dirty="0"/>
              <a:t>IX:</a:t>
            </a:r>
          </a:p>
          <a:p>
            <a:r>
              <a:rPr lang="en-US" sz="3200" dirty="0"/>
              <a:t>RX: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0588" y="1708273"/>
            <a:ext cx="6421412" cy="48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21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5838" y="334108"/>
            <a:ext cx="5033962" cy="5842855"/>
          </a:xfrm>
        </p:spPr>
        <p:txBody>
          <a:bodyPr>
            <a:normAutofit/>
          </a:bodyPr>
          <a:lstStyle/>
          <a:p>
            <a:r>
              <a:rPr lang="en-US" sz="3600" dirty="0"/>
              <a:t>29M.Keen Runner. </a:t>
            </a:r>
          </a:p>
          <a:p>
            <a:r>
              <a:rPr lang="en-US" sz="3600" dirty="0"/>
              <a:t>Recently increased distances and changed shoes.</a:t>
            </a:r>
          </a:p>
          <a:p>
            <a:r>
              <a:rPr lang="en-US" sz="3600" dirty="0"/>
              <a:t>2/12 pain and swelling </a:t>
            </a:r>
            <a:r>
              <a:rPr lang="en-US" sz="3600" dirty="0" err="1"/>
              <a:t>achilles</a:t>
            </a:r>
            <a:r>
              <a:rPr lang="en-US" sz="3600" dirty="0"/>
              <a:t>.</a:t>
            </a:r>
          </a:p>
          <a:p>
            <a:r>
              <a:rPr lang="en-US" sz="3600" dirty="0"/>
              <a:t>Worse in morning</a:t>
            </a:r>
          </a:p>
          <a:p>
            <a:r>
              <a:rPr lang="en-US" sz="3600" dirty="0"/>
              <a:t>IX ?</a:t>
            </a:r>
          </a:p>
          <a:p>
            <a:r>
              <a:rPr lang="en-US" sz="3600" dirty="0"/>
              <a:t>RX?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6559" y="1283860"/>
            <a:ext cx="6405441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9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insertional vs Insertional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47303" b="11949"/>
          <a:stretch/>
        </p:blipFill>
        <p:spPr>
          <a:xfrm>
            <a:off x="6096000" y="1592934"/>
            <a:ext cx="5386755" cy="526506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49" y="1768291"/>
            <a:ext cx="4245219" cy="48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33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O/E - both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60585"/>
            <a:ext cx="10515600" cy="5574323"/>
          </a:xfrm>
        </p:spPr>
        <p:txBody>
          <a:bodyPr>
            <a:normAutofit fontScale="700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Look:	</a:t>
            </a:r>
            <a:r>
              <a:rPr lang="en-US" sz="5700" dirty="0" err="1"/>
              <a:t>Hindfoot</a:t>
            </a:r>
            <a:r>
              <a:rPr lang="en-US" sz="5700" dirty="0"/>
              <a:t> alignment: </a:t>
            </a:r>
            <a:r>
              <a:rPr lang="en-US" sz="5700" dirty="0" err="1"/>
              <a:t>Cavus</a:t>
            </a:r>
            <a:r>
              <a:rPr lang="en-US" sz="5700" dirty="0"/>
              <a:t> or planus *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		Where is lump (proximal or distal).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		Erythema: </a:t>
            </a:r>
            <a:r>
              <a:rPr lang="en-US" sz="5700" dirty="0" err="1"/>
              <a:t>Esp</a:t>
            </a:r>
            <a:r>
              <a:rPr lang="en-US" sz="5700" dirty="0"/>
              <a:t> with RC bursitis.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7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Feel:	Along Achilles and insertion – tender, 			firm.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		Plantar Fascia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57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Move: 	Achilles tightness (or laxity</a:t>
            </a:r>
            <a:r>
              <a:rPr lang="is-IS" sz="5700" dirty="0"/>
              <a:t>…)</a:t>
            </a:r>
            <a:endParaRPr lang="en-US" sz="57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5700" dirty="0"/>
              <a:t>		</a:t>
            </a:r>
            <a:r>
              <a:rPr lang="en-US" sz="5700" dirty="0" err="1"/>
              <a:t>Silvferskiold</a:t>
            </a:r>
            <a:r>
              <a:rPr lang="en-US" sz="5700" dirty="0"/>
              <a:t> test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56204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4354"/>
            <a:ext cx="10515600" cy="5064369"/>
          </a:xfrm>
        </p:spPr>
        <p:txBody>
          <a:bodyPr>
            <a:noAutofit/>
          </a:bodyPr>
          <a:lstStyle/>
          <a:p>
            <a:r>
              <a:rPr lang="en-US" sz="3600" dirty="0" err="1"/>
              <a:t>Xray</a:t>
            </a:r>
            <a:r>
              <a:rPr lang="en-US" sz="3600" dirty="0"/>
              <a:t> </a:t>
            </a:r>
          </a:p>
          <a:p>
            <a:pPr lvl="1"/>
            <a:r>
              <a:rPr lang="en-US" sz="3600" dirty="0"/>
              <a:t>Insertional: </a:t>
            </a:r>
            <a:r>
              <a:rPr lang="en-US" sz="3600" dirty="0" err="1"/>
              <a:t>Haglunds</a:t>
            </a:r>
            <a:r>
              <a:rPr lang="en-US" sz="3600" dirty="0"/>
              <a:t>, ossification of insertion.</a:t>
            </a:r>
          </a:p>
          <a:p>
            <a:pPr lvl="1"/>
            <a:r>
              <a:rPr lang="en-US" sz="3600" dirty="0"/>
              <a:t>Less useful non insertional.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USS</a:t>
            </a:r>
          </a:p>
          <a:p>
            <a:pPr lvl="1"/>
            <a:r>
              <a:rPr lang="en-US" sz="3600" dirty="0"/>
              <a:t>Useful for both. Can also see </a:t>
            </a:r>
            <a:r>
              <a:rPr lang="en-US" sz="3600" dirty="0" err="1"/>
              <a:t>neovascularisation</a:t>
            </a:r>
            <a:r>
              <a:rPr lang="en-US" sz="3600" dirty="0"/>
              <a:t>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MRI</a:t>
            </a:r>
          </a:p>
          <a:p>
            <a:pPr lvl="1"/>
            <a:r>
              <a:rPr lang="en-US" sz="3600" dirty="0"/>
              <a:t>Tendon, bursa</a:t>
            </a:r>
          </a:p>
          <a:p>
            <a:r>
              <a:rPr lang="en-US" sz="3600" dirty="0">
                <a:solidFill>
                  <a:srgbClr val="FF0000"/>
                </a:solidFill>
              </a:rPr>
              <a:t>US or MRI?</a:t>
            </a:r>
          </a:p>
          <a:p>
            <a:pPr lvl="1"/>
            <a:r>
              <a:rPr lang="en-US" sz="3600" dirty="0"/>
              <a:t>Both equally useful.</a:t>
            </a:r>
          </a:p>
        </p:txBody>
      </p:sp>
    </p:spTree>
    <p:extLst>
      <p:ext uri="{BB962C8B-B14F-4D97-AF65-F5344CB8AC3E}">
        <p14:creationId xmlns:p14="http://schemas.microsoft.com/office/powerpoint/2010/main" val="167218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Rx – Non insertional.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579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58262" y="1055077"/>
          <a:ext cx="11904784" cy="5609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8262" y="6049765"/>
            <a:ext cx="3288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Primary care 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2985" y="16742"/>
            <a:ext cx="3259015" cy="20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5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0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58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Rx –Insertional.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579"/>
            <a:ext cx="10515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527538" y="719666"/>
          <a:ext cx="11201400" cy="5874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8"/>
          <a:srcRect r="47303" b="11949"/>
          <a:stretch/>
        </p:blipFill>
        <p:spPr>
          <a:xfrm>
            <a:off x="9249508" y="-17585"/>
            <a:ext cx="2942492" cy="287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62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472</Words>
  <Application>Microsoft Macintosh PowerPoint</Application>
  <PresentationFormat>Widescreen</PresentationFormat>
  <Paragraphs>92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Achilles Tendonitis Algorithm</vt:lpstr>
      <vt:lpstr>Achilles Tendonitis – Case study</vt:lpstr>
      <vt:lpstr>PowerPoint Presentation</vt:lpstr>
      <vt:lpstr>Non insertional vs Insertional</vt:lpstr>
      <vt:lpstr>O/E - both</vt:lpstr>
      <vt:lpstr>Ix</vt:lpstr>
      <vt:lpstr>Rx – Non insertional.</vt:lpstr>
      <vt:lpstr>PowerPoint Presentation</vt:lpstr>
      <vt:lpstr>Rx –Insertional.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Achilles Tendonitis Algorithm</dc:title>
  <dc:creator>Jamie Welck</dc:creator>
  <cp:lastModifiedBy>Jamie Welck</cp:lastModifiedBy>
  <cp:revision>1</cp:revision>
  <dcterms:created xsi:type="dcterms:W3CDTF">2021-04-22T10:54:20Z</dcterms:created>
  <dcterms:modified xsi:type="dcterms:W3CDTF">2021-04-22T10:55:26Z</dcterms:modified>
</cp:coreProperties>
</file>